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17"/>
  </p:notesMasterIdLst>
  <p:sldIdLst>
    <p:sldId id="256" r:id="rId2"/>
    <p:sldId id="277" r:id="rId3"/>
    <p:sldId id="265" r:id="rId4"/>
    <p:sldId id="278" r:id="rId5"/>
    <p:sldId id="263" r:id="rId6"/>
    <p:sldId id="272" r:id="rId7"/>
    <p:sldId id="280" r:id="rId8"/>
    <p:sldId id="273" r:id="rId9"/>
    <p:sldId id="282" r:id="rId10"/>
    <p:sldId id="270" r:id="rId11"/>
    <p:sldId id="283" r:id="rId12"/>
    <p:sldId id="258" r:id="rId13"/>
    <p:sldId id="279" r:id="rId14"/>
    <p:sldId id="266" r:id="rId15"/>
    <p:sldId id="269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3" d="100"/>
          <a:sy n="73" d="100"/>
        </p:scale>
        <p:origin x="60" y="2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1" d="100"/>
          <a:sy n="51" d="100"/>
        </p:scale>
        <p:origin x="2970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EDF1A9-5680-486A-A113-F1FE2D406384}" type="datetimeFigureOut">
              <a:rPr lang="en-US" smtClean="0"/>
              <a:t>3/28/2019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1D80AB-D56F-4925-92C1-D6B934600E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503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00A4C294-14BE-4C71-8915-B1984F71F984}" type="datetimeFigureOut">
              <a:rPr lang="en-US" smtClean="0"/>
              <a:t>3/28/2019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A2844DA-41B8-467A-9EE9-F52F73E866FD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  <a:solidFill>
            <a:schemeClr val="accent2"/>
          </a:solidFill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29776847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4C294-14BE-4C71-8915-B1984F71F984}" type="datetimeFigureOut">
              <a:rPr lang="en-US" smtClean="0"/>
              <a:t>3/28/2019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2844DA-41B8-467A-9EE9-F52F73E866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2432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4C294-14BE-4C71-8915-B1984F71F984}" type="datetimeFigureOut">
              <a:rPr lang="en-US" smtClean="0"/>
              <a:t>3/28/2019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2844DA-41B8-467A-9EE9-F52F73E866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397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60F4A4-ABD3-472A-B36D-EE9B8A726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D26BE4-3A3D-479C-8B6D-D4A4A8402B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4C294-14BE-4C71-8915-B1984F71F984}" type="datetimeFigureOut">
              <a:rPr lang="en-US" smtClean="0"/>
              <a:t>3/28/2019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B8C126-C5CE-4133-8CB1-4AE82F32B6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7EE8F6-EA58-442D-A283-6A14BEEB8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2844DA-41B8-467A-9EE9-F52F73E866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7826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2286000"/>
            <a:ext cx="9601200" cy="416738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4C294-14BE-4C71-8915-B1984F71F984}" type="datetimeFigureOut">
              <a:rPr lang="en-US" smtClean="0"/>
              <a:t>3/28/2019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2844DA-41B8-467A-9EE9-F52F73E866FD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17A08742-1653-4208-9086-BEA5A81A8FF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867"/>
          <a:stretch/>
        </p:blipFill>
        <p:spPr>
          <a:xfrm>
            <a:off x="731268" y="6172200"/>
            <a:ext cx="659382" cy="66509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57F76C2-C249-4694-BFD3-76747368F5C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4744" y="6399554"/>
            <a:ext cx="1928813" cy="512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1664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0A4C294-14BE-4C71-8915-B1984F71F984}" type="datetimeFigureOut">
              <a:rPr lang="en-US" smtClean="0"/>
              <a:t>3/28/2019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A2844DA-41B8-467A-9EE9-F52F73E866F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10025697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4C294-14BE-4C71-8915-B1984F71F984}" type="datetimeFigureOut">
              <a:rPr lang="en-US" smtClean="0"/>
              <a:t>3/28/2019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2844DA-41B8-467A-9EE9-F52F73E866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3655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4C294-14BE-4C71-8915-B1984F71F984}" type="datetimeFigureOut">
              <a:rPr lang="en-US" smtClean="0"/>
              <a:t>3/28/2019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2844DA-41B8-467A-9EE9-F52F73E866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8885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4C294-14BE-4C71-8915-B1984F71F984}" type="datetimeFigureOut">
              <a:rPr lang="en-US" smtClean="0"/>
              <a:t>3/28/2019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2844DA-41B8-467A-9EE9-F52F73E866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3521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4C294-14BE-4C71-8915-B1984F71F984}" type="datetimeFigureOut">
              <a:rPr lang="en-US" smtClean="0"/>
              <a:t>3/28/2019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2844DA-41B8-467A-9EE9-F52F73E866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1291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0A4C294-14BE-4C71-8915-B1984F71F984}" type="datetimeFigureOut">
              <a:rPr lang="en-US" smtClean="0"/>
              <a:t>3/28/2019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A2844DA-41B8-467A-9EE9-F52F73E866FD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7383227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0A4C294-14BE-4C71-8915-B1984F71F984}" type="datetimeFigureOut">
              <a:rPr lang="en-US" smtClean="0"/>
              <a:t>3/28/2019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A2844DA-41B8-467A-9EE9-F52F73E866FD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7743993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00A4C294-14BE-4C71-8915-B1984F71F984}" type="datetimeFigureOut">
              <a:rPr lang="en-US" smtClean="0"/>
              <a:t>3/28/2019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8A2844DA-41B8-467A-9EE9-F52F73E866FD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648969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60" r:id="rId12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rogressive-charlestown.com/2012/06/cheers-i-hope.html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rogressive-charlestown.com/2012/06/cheers-i-hope.html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6433AC8-8A78-46AB-B013-07DC9D7525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84ACAF-6D3E-4762-9192-F0D384167E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96234" y="1635000"/>
            <a:ext cx="6221689" cy="1166463"/>
          </a:xfrm>
        </p:spPr>
        <p:txBody>
          <a:bodyPr>
            <a:normAutofit/>
          </a:bodyPr>
          <a:lstStyle/>
          <a:p>
            <a:r>
              <a:rPr lang="en-US" sz="6000" dirty="0"/>
              <a:t>Wine-o-mania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4B18E66-1019-4E52-9449-4EC056D714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93733" y="2845610"/>
            <a:ext cx="6221688" cy="1794656"/>
          </a:xfrm>
        </p:spPr>
        <p:txBody>
          <a:bodyPr>
            <a:normAutofit/>
          </a:bodyPr>
          <a:lstStyle/>
          <a:p>
            <a:pPr>
              <a:lnSpc>
                <a:spcPct val="102000"/>
              </a:lnSpc>
              <a:spcAft>
                <a:spcPts val="600"/>
              </a:spcAft>
            </a:pPr>
            <a:r>
              <a:rPr lang="en-US" sz="2400" dirty="0"/>
              <a:t>Kurt Held</a:t>
            </a:r>
          </a:p>
          <a:p>
            <a:pPr>
              <a:lnSpc>
                <a:spcPct val="102000"/>
              </a:lnSpc>
              <a:spcAft>
                <a:spcPts val="600"/>
              </a:spcAft>
            </a:pPr>
            <a:r>
              <a:rPr lang="en-US" sz="2400" dirty="0"/>
              <a:t>Saurav Mitra</a:t>
            </a:r>
          </a:p>
          <a:p>
            <a:pPr>
              <a:lnSpc>
                <a:spcPct val="102000"/>
              </a:lnSpc>
              <a:spcAft>
                <a:spcPts val="600"/>
              </a:spcAft>
            </a:pPr>
            <a:r>
              <a:rPr lang="en-US" sz="2400" dirty="0"/>
              <a:t>Diamond Williams</a:t>
            </a:r>
          </a:p>
          <a:p>
            <a:pPr>
              <a:lnSpc>
                <a:spcPct val="102000"/>
              </a:lnSpc>
              <a:spcAft>
                <a:spcPts val="600"/>
              </a:spcAft>
            </a:pPr>
            <a:r>
              <a:rPr lang="en-US" sz="2400" dirty="0" err="1"/>
              <a:t>Karista</a:t>
            </a:r>
            <a:r>
              <a:rPr lang="en-US" sz="2400" dirty="0"/>
              <a:t> Williams</a:t>
            </a:r>
          </a:p>
        </p:txBody>
      </p:sp>
      <p:sp>
        <p:nvSpPr>
          <p:cNvPr id="13" name="Freeform 6">
            <a:extLst>
              <a:ext uri="{FF2B5EF4-FFF2-40B4-BE49-F238E27FC236}">
                <a16:creationId xmlns:a16="http://schemas.microsoft.com/office/drawing/2014/main" id="{37E10E69-B2A5-4F8D-A7C0-F958BB7B4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542142" y="2016617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5" name="Freeform 6">
            <a:extLst>
              <a:ext uri="{FF2B5EF4-FFF2-40B4-BE49-F238E27FC236}">
                <a16:creationId xmlns:a16="http://schemas.microsoft.com/office/drawing/2014/main" id="{2E4B17F2-7877-4CC5-B6F6-F4147FE7B2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649163" y="634028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5" name="Picture 4" descr="A glass of red wine&#10;&#10;Description automatically generated">
            <a:extLst>
              <a:ext uri="{FF2B5EF4-FFF2-40B4-BE49-F238E27FC236}">
                <a16:creationId xmlns:a16="http://schemas.microsoft.com/office/drawing/2014/main" id="{B3DD9911-2A9A-4280-A502-0CA3E1E60C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371403" y="1452780"/>
            <a:ext cx="2719859" cy="4152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0152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Image result for wine snob">
            <a:extLst>
              <a:ext uri="{FF2B5EF4-FFF2-40B4-BE49-F238E27FC236}">
                <a16:creationId xmlns:a16="http://schemas.microsoft.com/office/drawing/2014/main" id="{AE822217-B300-4D76-B06D-CBC1884128E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4451" y="436130"/>
            <a:ext cx="7576886" cy="5985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2795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C9F4F4-8DBA-4461-A315-C616108491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926432"/>
            <a:ext cx="9601200" cy="5526954"/>
          </a:xfrm>
        </p:spPr>
        <p:txBody>
          <a:bodyPr anchor="ctr" anchorCtr="1">
            <a:normAutofit/>
          </a:bodyPr>
          <a:lstStyle/>
          <a:p>
            <a:pPr marL="0" indent="0">
              <a:buNone/>
            </a:pPr>
            <a:r>
              <a:rPr lang="en-US" sz="6000" dirty="0"/>
              <a:t>BACKUP SLIDES</a:t>
            </a:r>
          </a:p>
        </p:txBody>
      </p:sp>
    </p:spTree>
    <p:extLst>
      <p:ext uri="{BB962C8B-B14F-4D97-AF65-F5344CB8AC3E}">
        <p14:creationId xmlns:p14="http://schemas.microsoft.com/office/powerpoint/2010/main" val="7159408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450D5-68D7-4A09-94FA-CB0E02975D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71538"/>
          </a:xfrm>
        </p:spPr>
        <p:txBody>
          <a:bodyPr/>
          <a:lstStyle/>
          <a:p>
            <a:r>
              <a:rPr lang="en-US" dirty="0"/>
              <a:t>Data Source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FD26ED-B8F7-4334-B5A4-4DAF2803D4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457325"/>
            <a:ext cx="9601200" cy="441007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800" dirty="0"/>
          </a:p>
          <a:p>
            <a:r>
              <a:rPr lang="en-US" sz="2800" dirty="0"/>
              <a:t>We retrieved the original dataset from Kaggle. </a:t>
            </a:r>
          </a:p>
          <a:p>
            <a:r>
              <a:rPr lang="en-US" sz="2800" dirty="0"/>
              <a:t>The dataset contained 150k rows of information</a:t>
            </a:r>
          </a:p>
          <a:p>
            <a:r>
              <a:rPr lang="en-US" sz="2800" dirty="0"/>
              <a:t>Once the dataset was cleansed we had 77k </a:t>
            </a:r>
          </a:p>
          <a:p>
            <a:pPr lvl="1"/>
            <a:r>
              <a:rPr lang="en-US" sz="2800" dirty="0"/>
              <a:t>This was due to the dataset having a variety of missing values</a:t>
            </a:r>
          </a:p>
          <a:p>
            <a:r>
              <a:rPr lang="en-US" sz="2800" dirty="0"/>
              <a:t>After the dataset was cleansed we used Open Weather, USDA and Google Maps APIs to retrieve additional information</a:t>
            </a:r>
          </a:p>
        </p:txBody>
      </p:sp>
    </p:spTree>
    <p:extLst>
      <p:ext uri="{BB962C8B-B14F-4D97-AF65-F5344CB8AC3E}">
        <p14:creationId xmlns:p14="http://schemas.microsoft.com/office/powerpoint/2010/main" val="571484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D357A-B134-400E-B429-A23503619E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Rating and location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1B7BDA-DD81-4D8C-B1FC-345AE736D0EB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6000" y="2641671"/>
            <a:ext cx="5579494" cy="238188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A0BB0DC-D014-4C6A-8D7E-474C8EAD1264}"/>
              </a:ext>
            </a:extLst>
          </p:cNvPr>
          <p:cNvSpPr txBox="1"/>
          <p:nvPr/>
        </p:nvSpPr>
        <p:spPr>
          <a:xfrm>
            <a:off x="5880479" y="1441342"/>
            <a:ext cx="631152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Ho: Wine ratings is impacted by the price and location of the wine</a:t>
            </a:r>
          </a:p>
          <a:p>
            <a:pPr algn="just"/>
            <a:endParaRPr lang="en-US" dirty="0"/>
          </a:p>
          <a:p>
            <a:pPr algn="just"/>
            <a:r>
              <a:rPr lang="en-US" dirty="0"/>
              <a:t>Ha: Wine ratings is not impacted by the price and location of the wine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818BBBD-06A6-4751-9B25-00E45EC815D5}"/>
              </a:ext>
            </a:extLst>
          </p:cNvPr>
          <p:cNvSpPr/>
          <p:nvPr/>
        </p:nvSpPr>
        <p:spPr>
          <a:xfrm>
            <a:off x="6311523" y="5103864"/>
            <a:ext cx="544017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/>
              <a:t>This means that the price and location has low significance to the wines rating; therefore we should accept the alternative hypothesis and reject the null hypothesis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FEF1D22-0FD8-49CB-ACB0-4E13018FE9BD}"/>
              </a:ext>
            </a:extLst>
          </p:cNvPr>
          <p:cNvGrpSpPr/>
          <p:nvPr/>
        </p:nvGrpSpPr>
        <p:grpSpPr>
          <a:xfrm>
            <a:off x="873315" y="1272643"/>
            <a:ext cx="5007163" cy="5119944"/>
            <a:chOff x="2753381" y="1428750"/>
            <a:chExt cx="5007163" cy="5119944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BA7C2F5-E75A-4107-9930-877D155441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t="-1850" b="-1"/>
            <a:stretch/>
          </p:blipFill>
          <p:spPr>
            <a:xfrm>
              <a:off x="2753381" y="1428750"/>
              <a:ext cx="5007163" cy="5119944"/>
            </a:xfrm>
            <a:prstGeom prst="rect">
              <a:avLst/>
            </a:prstGeom>
          </p:spPr>
        </p:pic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2CE02BB-0EE5-41F5-8C93-900BC18FCF95}"/>
                </a:ext>
              </a:extLst>
            </p:cNvPr>
            <p:cNvGrpSpPr/>
            <p:nvPr/>
          </p:nvGrpSpPr>
          <p:grpSpPr>
            <a:xfrm>
              <a:off x="3401798" y="2491409"/>
              <a:ext cx="4218205" cy="3600924"/>
              <a:chOff x="3401798" y="2491409"/>
              <a:chExt cx="4218205" cy="3600924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607F251-417C-4868-AC30-1D7B64A11554}"/>
                  </a:ext>
                </a:extLst>
              </p:cNvPr>
              <p:cNvSpPr txBox="1"/>
              <p:nvPr/>
            </p:nvSpPr>
            <p:spPr>
              <a:xfrm>
                <a:off x="3405809" y="2491409"/>
                <a:ext cx="83488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1.00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846F4C2-189C-4066-A2F7-EE18C4B0BB98}"/>
                  </a:ext>
                </a:extLst>
              </p:cNvPr>
              <p:cNvSpPr txBox="1"/>
              <p:nvPr/>
            </p:nvSpPr>
            <p:spPr>
              <a:xfrm>
                <a:off x="4571999" y="3500570"/>
                <a:ext cx="83488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1.00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07C9D57-553C-4B9F-9614-2ADFCAA97CD4}"/>
                  </a:ext>
                </a:extLst>
              </p:cNvPr>
              <p:cNvSpPr txBox="1"/>
              <p:nvPr/>
            </p:nvSpPr>
            <p:spPr>
              <a:xfrm>
                <a:off x="6737055" y="5723001"/>
                <a:ext cx="83488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1.00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350DE86-8FF4-4BFE-9FEB-8F0C404E7FF5}"/>
                  </a:ext>
                </a:extLst>
              </p:cNvPr>
              <p:cNvSpPr txBox="1"/>
              <p:nvPr/>
            </p:nvSpPr>
            <p:spPr>
              <a:xfrm>
                <a:off x="5678556" y="4686301"/>
                <a:ext cx="83488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1.00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7D6233F-EAA9-49A7-A9D1-9CA233316FE1}"/>
                  </a:ext>
                </a:extLst>
              </p:cNvPr>
              <p:cNvSpPr txBox="1"/>
              <p:nvPr/>
            </p:nvSpPr>
            <p:spPr>
              <a:xfrm>
                <a:off x="4571999" y="2491409"/>
                <a:ext cx="83488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0.476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A0B9918-1D2B-4793-9BE9-8D01A40213D1}"/>
                  </a:ext>
                </a:extLst>
              </p:cNvPr>
              <p:cNvSpPr txBox="1"/>
              <p:nvPr/>
            </p:nvSpPr>
            <p:spPr>
              <a:xfrm>
                <a:off x="3401798" y="3500570"/>
                <a:ext cx="83488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0.476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CDD685C-1C1B-4B75-A933-AE21D659BE70}"/>
                  </a:ext>
                </a:extLst>
              </p:cNvPr>
              <p:cNvSpPr txBox="1"/>
              <p:nvPr/>
            </p:nvSpPr>
            <p:spPr>
              <a:xfrm>
                <a:off x="5595972" y="2491409"/>
                <a:ext cx="83488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0.100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964E82F-2ADF-486B-ACAD-858CF6CC3E31}"/>
                  </a:ext>
                </a:extLst>
              </p:cNvPr>
              <p:cNvSpPr txBox="1"/>
              <p:nvPr/>
            </p:nvSpPr>
            <p:spPr>
              <a:xfrm>
                <a:off x="3405353" y="4713840"/>
                <a:ext cx="83488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0.100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5BC838B-CED7-4185-A399-DD14EC21301F}"/>
                  </a:ext>
                </a:extLst>
              </p:cNvPr>
              <p:cNvSpPr txBox="1"/>
              <p:nvPr/>
            </p:nvSpPr>
            <p:spPr>
              <a:xfrm>
                <a:off x="4541954" y="4713840"/>
                <a:ext cx="83488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0.003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A79149A-66A7-4672-BDDA-BF6CD012AC1A}"/>
                  </a:ext>
                </a:extLst>
              </p:cNvPr>
              <p:cNvSpPr txBox="1"/>
              <p:nvPr/>
            </p:nvSpPr>
            <p:spPr>
              <a:xfrm>
                <a:off x="6678258" y="2491409"/>
                <a:ext cx="83488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0.003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9420EFE-2E7D-4328-9FF5-B317C55FBE94}"/>
                  </a:ext>
                </a:extLst>
              </p:cNvPr>
              <p:cNvSpPr txBox="1"/>
              <p:nvPr/>
            </p:nvSpPr>
            <p:spPr>
              <a:xfrm>
                <a:off x="3401798" y="5723001"/>
                <a:ext cx="83488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0.003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1643232-C82E-4E52-8245-1A849B626D27}"/>
                  </a:ext>
                </a:extLst>
              </p:cNvPr>
              <p:cNvSpPr txBox="1"/>
              <p:nvPr/>
            </p:nvSpPr>
            <p:spPr>
              <a:xfrm>
                <a:off x="5618466" y="3500570"/>
                <a:ext cx="83488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0.003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82C973B-BBA8-487F-9AD5-5B03519D9A27}"/>
                  </a:ext>
                </a:extLst>
              </p:cNvPr>
              <p:cNvSpPr txBox="1"/>
              <p:nvPr/>
            </p:nvSpPr>
            <p:spPr>
              <a:xfrm>
                <a:off x="4418204" y="5723001"/>
                <a:ext cx="83488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0.004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A338590-E441-4D74-938A-8767C6FDC0D1}"/>
                  </a:ext>
                </a:extLst>
              </p:cNvPr>
              <p:cNvSpPr txBox="1"/>
              <p:nvPr/>
            </p:nvSpPr>
            <p:spPr>
              <a:xfrm>
                <a:off x="6785116" y="3500570"/>
                <a:ext cx="83488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0.004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3D55E5F-DA63-4D71-8A8C-B8296F3EA728}"/>
                  </a:ext>
                </a:extLst>
              </p:cNvPr>
              <p:cNvSpPr txBox="1"/>
              <p:nvPr/>
            </p:nvSpPr>
            <p:spPr>
              <a:xfrm>
                <a:off x="5588965" y="5723001"/>
                <a:ext cx="92447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-0.188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FFE877A-3BBC-4271-8A1B-4CC712A2A199}"/>
                  </a:ext>
                </a:extLst>
              </p:cNvPr>
              <p:cNvSpPr txBox="1"/>
              <p:nvPr/>
            </p:nvSpPr>
            <p:spPr>
              <a:xfrm>
                <a:off x="6633462" y="4686301"/>
                <a:ext cx="92447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-0.188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018432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650B587-CDDE-455F-B2E0-027260E8FE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09613"/>
          </a:xfrm>
        </p:spPr>
        <p:txBody>
          <a:bodyPr/>
          <a:lstStyle/>
          <a:p>
            <a:r>
              <a:rPr lang="en-US" dirty="0"/>
              <a:t>Price and Overall Rating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302006-A6C7-48C4-9297-130E49167F2B}"/>
              </a:ext>
            </a:extLst>
          </p:cNvPr>
          <p:cNvSpPr txBox="1"/>
          <p:nvPr/>
        </p:nvSpPr>
        <p:spPr>
          <a:xfrm>
            <a:off x="1002172" y="1372495"/>
            <a:ext cx="42203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There is significant </a:t>
            </a:r>
            <a:r>
              <a:rPr lang="en-US" u="sng" dirty="0"/>
              <a:t>correlation</a:t>
            </a:r>
            <a:r>
              <a:rPr lang="en-US" dirty="0"/>
              <a:t> between the cost of a wine and the ranking (points) assigned by wine critics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43138A-BFC0-4DBD-8560-ADB506404C6B}"/>
              </a:ext>
            </a:extLst>
          </p:cNvPr>
          <p:cNvSpPr txBox="1"/>
          <p:nvPr/>
        </p:nvSpPr>
        <p:spPr>
          <a:xfrm>
            <a:off x="1372644" y="3429000"/>
            <a:ext cx="3479361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/>
              <a:t>Ho: ρ = 0</a:t>
            </a:r>
          </a:p>
          <a:p>
            <a:pPr algn="just"/>
            <a:r>
              <a:rPr lang="en-US" sz="1400" dirty="0"/>
              <a:t>	Wine price is impacted by its rating</a:t>
            </a:r>
          </a:p>
          <a:p>
            <a:pPr algn="just"/>
            <a:r>
              <a:rPr lang="en-US" sz="1400" dirty="0"/>
              <a:t>Ha: ρ ≠ 0</a:t>
            </a:r>
          </a:p>
          <a:p>
            <a:pPr algn="just"/>
            <a:r>
              <a:rPr lang="en-US" sz="1400" dirty="0"/>
              <a:t>	Wine price is impacted by its rating</a:t>
            </a:r>
          </a:p>
          <a:p>
            <a:pPr algn="just"/>
            <a:endParaRPr lang="en-US" sz="1400" dirty="0"/>
          </a:p>
          <a:p>
            <a:pPr algn="just"/>
            <a:r>
              <a:rPr lang="en-US" sz="1400" dirty="0"/>
              <a:t>Level of significance = 1.645, with df = ∞</a:t>
            </a:r>
          </a:p>
          <a:p>
            <a:pPr algn="just"/>
            <a:endParaRPr lang="en-US" sz="1400" dirty="0"/>
          </a:p>
          <a:p>
            <a:pPr algn="just"/>
            <a:r>
              <a:rPr lang="en-US" sz="1400" dirty="0"/>
              <a:t>If r &gt; 1.645, reject the null hypothesis</a:t>
            </a:r>
          </a:p>
          <a:p>
            <a:pPr algn="just"/>
            <a:endParaRPr lang="en-US" sz="1400" dirty="0"/>
          </a:p>
          <a:p>
            <a:pPr algn="just"/>
            <a:r>
              <a:rPr lang="en-US" sz="1400" dirty="0"/>
              <a:t>Null hypothesis rejected </a:t>
            </a:r>
            <a:r>
              <a:rPr lang="en-US" sz="1400" dirty="0">
                <a:sym typeface="Wingdings" panose="05000000000000000000" pitchFamily="2" charset="2"/>
              </a:rPr>
              <a:t> there is no significant correlation </a:t>
            </a:r>
            <a:endParaRPr lang="en-US" sz="1400" dirty="0"/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65737E56-48A5-468E-8FB2-7436FEFFD6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6561858"/>
              </p:ext>
            </p:extLst>
          </p:nvPr>
        </p:nvGraphicFramePr>
        <p:xfrm>
          <a:off x="928468" y="2370167"/>
          <a:ext cx="4437465" cy="9081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3543">
                  <a:extLst>
                    <a:ext uri="{9D8B030D-6E8A-4147-A177-3AD203B41FA5}">
                      <a16:colId xmlns:a16="http://schemas.microsoft.com/office/drawing/2014/main" val="2274509936"/>
                    </a:ext>
                  </a:extLst>
                </a:gridCol>
                <a:gridCol w="873543">
                  <a:extLst>
                    <a:ext uri="{9D8B030D-6E8A-4147-A177-3AD203B41FA5}">
                      <a16:colId xmlns:a16="http://schemas.microsoft.com/office/drawing/2014/main" val="3648778852"/>
                    </a:ext>
                  </a:extLst>
                </a:gridCol>
                <a:gridCol w="873543">
                  <a:extLst>
                    <a:ext uri="{9D8B030D-6E8A-4147-A177-3AD203B41FA5}">
                      <a16:colId xmlns:a16="http://schemas.microsoft.com/office/drawing/2014/main" val="3908061599"/>
                    </a:ext>
                  </a:extLst>
                </a:gridCol>
                <a:gridCol w="943293">
                  <a:extLst>
                    <a:ext uri="{9D8B030D-6E8A-4147-A177-3AD203B41FA5}">
                      <a16:colId xmlns:a16="http://schemas.microsoft.com/office/drawing/2014/main" val="2730970231"/>
                    </a:ext>
                  </a:extLst>
                </a:gridCol>
                <a:gridCol w="873543">
                  <a:extLst>
                    <a:ext uri="{9D8B030D-6E8A-4147-A177-3AD203B41FA5}">
                      <a16:colId xmlns:a16="http://schemas.microsoft.com/office/drawing/2014/main" val="29882791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000" b="0" i="0" u="sng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All</a:t>
                      </a:r>
                    </a:p>
                    <a:p>
                      <a:pPr algn="ctr"/>
                      <a:r>
                        <a:rPr lang="en-US" sz="1000" b="0" i="0" u="sng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wines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i="0" u="sng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Good</a:t>
                      </a:r>
                    </a:p>
                    <a:p>
                      <a:pPr algn="ctr"/>
                      <a:r>
                        <a:rPr lang="en-US" sz="1000" b="0" i="0" u="sng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Wines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i="0" u="sng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Very Good Wines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i="0" u="sng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Outstanding </a:t>
                      </a:r>
                    </a:p>
                    <a:p>
                      <a:pPr algn="ctr"/>
                      <a:r>
                        <a:rPr lang="en-US" sz="1000" b="0" i="0" u="sng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Wines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i="0" u="sng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Classic Wines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9610543"/>
                  </a:ext>
                </a:extLst>
              </a:tr>
              <a:tr h="0"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Pearson correlation coefficient between points and price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8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8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8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1772188"/>
                  </a:ext>
                </a:extLst>
              </a:tr>
              <a:tr h="26803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0.459867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0.313647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0.453946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0.254986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0.03738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46526123"/>
                  </a:ext>
                </a:extLst>
              </a:tr>
            </a:tbl>
          </a:graphicData>
        </a:graphic>
      </p:graphicFrame>
      <p:grpSp>
        <p:nvGrpSpPr>
          <p:cNvPr id="23" name="Group 22">
            <a:extLst>
              <a:ext uri="{FF2B5EF4-FFF2-40B4-BE49-F238E27FC236}">
                <a16:creationId xmlns:a16="http://schemas.microsoft.com/office/drawing/2014/main" id="{6518966B-3B91-4F41-9C9E-B1F33330F6C6}"/>
              </a:ext>
            </a:extLst>
          </p:cNvPr>
          <p:cNvGrpSpPr/>
          <p:nvPr/>
        </p:nvGrpSpPr>
        <p:grpSpPr>
          <a:xfrm>
            <a:off x="6096000" y="1419379"/>
            <a:ext cx="5619381" cy="2809691"/>
            <a:chOff x="6347334" y="3300929"/>
            <a:chExt cx="5619381" cy="2809691"/>
          </a:xfrm>
        </p:grpSpPr>
        <p:pic>
          <p:nvPicPr>
            <p:cNvPr id="6" name="Content Placeholder 4">
              <a:extLst>
                <a:ext uri="{FF2B5EF4-FFF2-40B4-BE49-F238E27FC236}">
                  <a16:creationId xmlns:a16="http://schemas.microsoft.com/office/drawing/2014/main" id="{F1216E20-11CB-4962-AD5C-EC4FBFA038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47334" y="3300929"/>
              <a:ext cx="5619381" cy="2809691"/>
            </a:xfrm>
            <a:prstGeom prst="rect">
              <a:avLst/>
            </a:prstGeom>
          </p:spPr>
        </p:pic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CF0B46D-5252-4089-953C-81F41226500E}"/>
                </a:ext>
              </a:extLst>
            </p:cNvPr>
            <p:cNvCxnSpPr>
              <a:cxnSpLocks/>
            </p:cNvCxnSpPr>
            <p:nvPr/>
          </p:nvCxnSpPr>
          <p:spPr>
            <a:xfrm>
              <a:off x="7985471" y="3552825"/>
              <a:ext cx="0" cy="2124488"/>
            </a:xfrm>
            <a:prstGeom prst="line">
              <a:avLst/>
            </a:prstGeom>
            <a:ln w="158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7F888B2-EA77-405D-BD13-BFD1CAD0D81E}"/>
                </a:ext>
              </a:extLst>
            </p:cNvPr>
            <p:cNvCxnSpPr>
              <a:cxnSpLocks/>
            </p:cNvCxnSpPr>
            <p:nvPr/>
          </p:nvCxnSpPr>
          <p:spPr>
            <a:xfrm>
              <a:off x="9266562" y="3552825"/>
              <a:ext cx="0" cy="2124488"/>
            </a:xfrm>
            <a:prstGeom prst="line">
              <a:avLst/>
            </a:prstGeom>
            <a:ln w="158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CD8C7CB-17A2-4C1A-AE60-05F0E0BF0412}"/>
                </a:ext>
              </a:extLst>
            </p:cNvPr>
            <p:cNvCxnSpPr>
              <a:cxnSpLocks/>
            </p:cNvCxnSpPr>
            <p:nvPr/>
          </p:nvCxnSpPr>
          <p:spPr>
            <a:xfrm>
              <a:off x="10123812" y="3552825"/>
              <a:ext cx="0" cy="2124488"/>
            </a:xfrm>
            <a:prstGeom prst="line">
              <a:avLst/>
            </a:prstGeom>
            <a:ln w="158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C6526B2A-8B41-4507-8EA0-286E91F2098F}"/>
                </a:ext>
              </a:extLst>
            </p:cNvPr>
            <p:cNvCxnSpPr>
              <a:cxnSpLocks/>
            </p:cNvCxnSpPr>
            <p:nvPr/>
          </p:nvCxnSpPr>
          <p:spPr>
            <a:xfrm>
              <a:off x="11409687" y="3552825"/>
              <a:ext cx="0" cy="2124488"/>
            </a:xfrm>
            <a:prstGeom prst="line">
              <a:avLst/>
            </a:prstGeom>
            <a:ln w="158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7318153-1492-4264-9216-C59A582511E8}"/>
                </a:ext>
              </a:extLst>
            </p:cNvPr>
            <p:cNvSpPr txBox="1"/>
            <p:nvPr/>
          </p:nvSpPr>
          <p:spPr>
            <a:xfrm>
              <a:off x="7010400" y="4133850"/>
              <a:ext cx="75245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solidFill>
                    <a:srgbClr val="FF0000"/>
                  </a:solidFill>
                </a:rPr>
                <a:t>Good Wine</a:t>
              </a:r>
            </a:p>
            <a:p>
              <a:pPr algn="ctr"/>
              <a:r>
                <a:rPr lang="en-US" sz="800" dirty="0">
                  <a:solidFill>
                    <a:srgbClr val="FF0000"/>
                  </a:solidFill>
                </a:rPr>
                <a:t>(80-84)</a:t>
              </a:r>
            </a:p>
            <a:p>
              <a:pPr algn="ctr"/>
              <a:r>
                <a:rPr lang="en-US" sz="800" dirty="0">
                  <a:solidFill>
                    <a:srgbClr val="00B050"/>
                  </a:solidFill>
                </a:rPr>
                <a:t>($5-$225)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90F9BBC-0C1F-45F9-8809-92A5C0698FB9}"/>
                </a:ext>
              </a:extLst>
            </p:cNvPr>
            <p:cNvSpPr txBox="1"/>
            <p:nvPr/>
          </p:nvSpPr>
          <p:spPr>
            <a:xfrm>
              <a:off x="8139123" y="4133850"/>
              <a:ext cx="97153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solidFill>
                    <a:srgbClr val="FF0000"/>
                  </a:solidFill>
                </a:rPr>
                <a:t>Very Good Wine</a:t>
              </a:r>
            </a:p>
            <a:p>
              <a:pPr algn="ctr"/>
              <a:r>
                <a:rPr lang="en-US" sz="800" dirty="0">
                  <a:solidFill>
                    <a:srgbClr val="FF0000"/>
                  </a:solidFill>
                </a:rPr>
                <a:t>(85-89)</a:t>
              </a:r>
            </a:p>
            <a:p>
              <a:pPr algn="ctr"/>
              <a:r>
                <a:rPr lang="en-US" sz="800" dirty="0">
                  <a:solidFill>
                    <a:srgbClr val="00B050"/>
                  </a:solidFill>
                </a:rPr>
                <a:t>($4-$500)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66D4C97-DD35-4F55-9CEB-846B393EE0A8}"/>
                </a:ext>
              </a:extLst>
            </p:cNvPr>
            <p:cNvSpPr txBox="1"/>
            <p:nvPr/>
          </p:nvSpPr>
          <p:spPr>
            <a:xfrm>
              <a:off x="9204720" y="4133850"/>
              <a:ext cx="97153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solidFill>
                    <a:srgbClr val="FF0000"/>
                  </a:solidFill>
                </a:rPr>
                <a:t>Outstanding</a:t>
              </a:r>
            </a:p>
            <a:p>
              <a:pPr algn="ctr"/>
              <a:r>
                <a:rPr lang="en-US" sz="800" dirty="0">
                  <a:solidFill>
                    <a:srgbClr val="FF0000"/>
                  </a:solidFill>
                </a:rPr>
                <a:t>Wine</a:t>
              </a:r>
            </a:p>
            <a:p>
              <a:pPr algn="ctr"/>
              <a:r>
                <a:rPr lang="en-US" sz="800" dirty="0">
                  <a:solidFill>
                    <a:srgbClr val="FF0000"/>
                  </a:solidFill>
                </a:rPr>
                <a:t>(90-94)</a:t>
              </a:r>
            </a:p>
            <a:p>
              <a:pPr algn="ctr"/>
              <a:r>
                <a:rPr lang="en-US" sz="800" dirty="0">
                  <a:solidFill>
                    <a:srgbClr val="00B050"/>
                  </a:solidFill>
                </a:rPr>
                <a:t>($8-$1100)</a:t>
              </a:r>
            </a:p>
            <a:p>
              <a:pPr algn="ctr"/>
              <a:endParaRPr lang="en-US" sz="800" dirty="0">
                <a:solidFill>
                  <a:srgbClr val="FF0000"/>
                </a:solidFill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FAEB3F0-7B38-4DF0-8EC3-797B03B451BC}"/>
                </a:ext>
              </a:extLst>
            </p:cNvPr>
            <p:cNvSpPr txBox="1"/>
            <p:nvPr/>
          </p:nvSpPr>
          <p:spPr>
            <a:xfrm>
              <a:off x="10061885" y="3574827"/>
              <a:ext cx="9715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solidFill>
                    <a:srgbClr val="FF0000"/>
                  </a:solidFill>
                </a:rPr>
                <a:t>Classic</a:t>
              </a:r>
            </a:p>
            <a:p>
              <a:pPr algn="ctr"/>
              <a:r>
                <a:rPr lang="en-US" sz="800" dirty="0">
                  <a:solidFill>
                    <a:srgbClr val="FF0000"/>
                  </a:solidFill>
                </a:rPr>
                <a:t>Wine</a:t>
              </a:r>
            </a:p>
            <a:p>
              <a:pPr algn="ctr"/>
              <a:r>
                <a:rPr lang="en-US" sz="800" dirty="0">
                  <a:solidFill>
                    <a:srgbClr val="FF0000"/>
                  </a:solidFill>
                </a:rPr>
                <a:t>(95-100)</a:t>
              </a:r>
            </a:p>
            <a:p>
              <a:pPr algn="ctr"/>
              <a:r>
                <a:rPr lang="en-US" sz="800" dirty="0">
                  <a:solidFill>
                    <a:srgbClr val="00B050"/>
                  </a:solidFill>
                </a:rPr>
                <a:t>($20-$1400)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031567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650B587-CDDE-455F-B2E0-027260E8FE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09613"/>
          </a:xfrm>
        </p:spPr>
        <p:txBody>
          <a:bodyPr/>
          <a:lstStyle/>
          <a:p>
            <a:r>
              <a:rPr lang="en-US" dirty="0"/>
              <a:t>Price and Overall Rating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65737E56-48A5-468E-8FB2-7436FEFFD6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8688732"/>
              </p:ext>
            </p:extLst>
          </p:nvPr>
        </p:nvGraphicFramePr>
        <p:xfrm>
          <a:off x="928468" y="2370167"/>
          <a:ext cx="4437465" cy="9081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3543">
                  <a:extLst>
                    <a:ext uri="{9D8B030D-6E8A-4147-A177-3AD203B41FA5}">
                      <a16:colId xmlns:a16="http://schemas.microsoft.com/office/drawing/2014/main" val="2274509936"/>
                    </a:ext>
                  </a:extLst>
                </a:gridCol>
                <a:gridCol w="873543">
                  <a:extLst>
                    <a:ext uri="{9D8B030D-6E8A-4147-A177-3AD203B41FA5}">
                      <a16:colId xmlns:a16="http://schemas.microsoft.com/office/drawing/2014/main" val="3648778852"/>
                    </a:ext>
                  </a:extLst>
                </a:gridCol>
                <a:gridCol w="873543">
                  <a:extLst>
                    <a:ext uri="{9D8B030D-6E8A-4147-A177-3AD203B41FA5}">
                      <a16:colId xmlns:a16="http://schemas.microsoft.com/office/drawing/2014/main" val="3908061599"/>
                    </a:ext>
                  </a:extLst>
                </a:gridCol>
                <a:gridCol w="943293">
                  <a:extLst>
                    <a:ext uri="{9D8B030D-6E8A-4147-A177-3AD203B41FA5}">
                      <a16:colId xmlns:a16="http://schemas.microsoft.com/office/drawing/2014/main" val="2730970231"/>
                    </a:ext>
                  </a:extLst>
                </a:gridCol>
                <a:gridCol w="873543">
                  <a:extLst>
                    <a:ext uri="{9D8B030D-6E8A-4147-A177-3AD203B41FA5}">
                      <a16:colId xmlns:a16="http://schemas.microsoft.com/office/drawing/2014/main" val="29882791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000" b="0" i="0" u="sng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All</a:t>
                      </a:r>
                    </a:p>
                    <a:p>
                      <a:pPr algn="ctr"/>
                      <a:r>
                        <a:rPr lang="en-US" sz="1000" b="0" i="0" u="sng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wines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i="0" u="sng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Good</a:t>
                      </a:r>
                    </a:p>
                    <a:p>
                      <a:pPr algn="ctr"/>
                      <a:r>
                        <a:rPr lang="en-US" sz="1000" b="0" i="0" u="sng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Wines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i="0" u="sng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Very Good Wines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i="0" u="sng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Outstanding </a:t>
                      </a:r>
                    </a:p>
                    <a:p>
                      <a:pPr algn="ctr"/>
                      <a:r>
                        <a:rPr lang="en-US" sz="1000" b="0" i="0" u="sng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Wines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i="0" u="sng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Classic Wines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9610543"/>
                  </a:ext>
                </a:extLst>
              </a:tr>
              <a:tr h="0"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R-square for linear regression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8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8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8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1772188"/>
                  </a:ext>
                </a:extLst>
              </a:tr>
              <a:tr h="26803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0.470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0.689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0.691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0.614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0.477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46526123"/>
                  </a:ext>
                </a:extLst>
              </a:tr>
            </a:tbl>
          </a:graphicData>
        </a:graphic>
      </p:graphicFrame>
      <p:pic>
        <p:nvPicPr>
          <p:cNvPr id="12" name="Picture 11">
            <a:extLst>
              <a:ext uri="{FF2B5EF4-FFF2-40B4-BE49-F238E27FC236}">
                <a16:creationId xmlns:a16="http://schemas.microsoft.com/office/drawing/2014/main" id="{E2095428-94B8-41E0-9914-3CDD337D0F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7472" y="1625261"/>
            <a:ext cx="6404528" cy="3607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9460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lass of red wine&#10;&#10;Description automatically generated">
            <a:extLst>
              <a:ext uri="{FF2B5EF4-FFF2-40B4-BE49-F238E27FC236}">
                <a16:creationId xmlns:a16="http://schemas.microsoft.com/office/drawing/2014/main" id="{B3DD9911-2A9A-4280-A502-0CA3E1E60C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371403" y="1452780"/>
            <a:ext cx="2719859" cy="415245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9E31E61-3CCD-4C6D-8B85-3E0ED8DDE471}"/>
              </a:ext>
            </a:extLst>
          </p:cNvPr>
          <p:cNvSpPr/>
          <p:nvPr/>
        </p:nvSpPr>
        <p:spPr>
          <a:xfrm>
            <a:off x="4359966" y="898698"/>
            <a:ext cx="6284314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400" dirty="0"/>
              <a:t>How do I pick a bottle of wine?</a:t>
            </a:r>
          </a:p>
          <a:p>
            <a:pPr algn="ctr"/>
            <a:r>
              <a:rPr lang="en-US" sz="4000" dirty="0"/>
              <a:t>Location</a:t>
            </a:r>
          </a:p>
          <a:p>
            <a:pPr algn="ctr"/>
            <a:r>
              <a:rPr lang="en-US" sz="4000" dirty="0"/>
              <a:t>Rating</a:t>
            </a:r>
          </a:p>
          <a:p>
            <a:pPr algn="ctr"/>
            <a:r>
              <a:rPr lang="en-US" sz="4000" dirty="0"/>
              <a:t>Climate/Soil</a:t>
            </a:r>
          </a:p>
          <a:p>
            <a:pPr algn="ctr"/>
            <a:r>
              <a:rPr lang="en-US" sz="4000" dirty="0"/>
              <a:t>Price</a:t>
            </a:r>
          </a:p>
          <a:p>
            <a:pPr algn="ctr"/>
            <a:r>
              <a:rPr lang="en-US" sz="4000" dirty="0"/>
              <a:t>???</a:t>
            </a:r>
          </a:p>
        </p:txBody>
      </p:sp>
    </p:spTree>
    <p:extLst>
      <p:ext uri="{BB962C8B-B14F-4D97-AF65-F5344CB8AC3E}">
        <p14:creationId xmlns:p14="http://schemas.microsoft.com/office/powerpoint/2010/main" val="1473638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>
            <a:extLst>
              <a:ext uri="{FF2B5EF4-FFF2-40B4-BE49-F238E27FC236}">
                <a16:creationId xmlns:a16="http://schemas.microsoft.com/office/drawing/2014/main" id="{5B0923BF-64EA-477F-80A2-9738145774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64971" y="3106647"/>
            <a:ext cx="5627029" cy="3751353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1650B587-CDDE-455F-B2E0-027260E8FE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09613"/>
          </a:xfrm>
        </p:spPr>
        <p:txBody>
          <a:bodyPr/>
          <a:lstStyle/>
          <a:p>
            <a:r>
              <a:rPr lang="en-US" dirty="0"/>
              <a:t>Price Distribution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09938D-FA69-419F-B93A-0CD25B6DC9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154" y="1395413"/>
            <a:ext cx="5486411" cy="3751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7311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650B587-CDDE-455F-B2E0-027260E8FE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09613"/>
          </a:xfrm>
        </p:spPr>
        <p:txBody>
          <a:bodyPr/>
          <a:lstStyle/>
          <a:p>
            <a:r>
              <a:rPr lang="en-US" dirty="0"/>
              <a:t>Price and Overall Rating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302006-A6C7-48C4-9297-130E49167F2B}"/>
              </a:ext>
            </a:extLst>
          </p:cNvPr>
          <p:cNvSpPr txBox="1"/>
          <p:nvPr/>
        </p:nvSpPr>
        <p:spPr>
          <a:xfrm>
            <a:off x="3536079" y="1582083"/>
            <a:ext cx="5393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Do wine ratings drive prices? 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518966B-3B91-4F41-9C9E-B1F33330F6C6}"/>
              </a:ext>
            </a:extLst>
          </p:cNvPr>
          <p:cNvGrpSpPr/>
          <p:nvPr/>
        </p:nvGrpSpPr>
        <p:grpSpPr>
          <a:xfrm>
            <a:off x="1753107" y="2263752"/>
            <a:ext cx="9601199" cy="3809227"/>
            <a:chOff x="6347334" y="3300929"/>
            <a:chExt cx="5619381" cy="2809691"/>
          </a:xfrm>
        </p:grpSpPr>
        <p:pic>
          <p:nvPicPr>
            <p:cNvPr id="6" name="Content Placeholder 4">
              <a:extLst>
                <a:ext uri="{FF2B5EF4-FFF2-40B4-BE49-F238E27FC236}">
                  <a16:creationId xmlns:a16="http://schemas.microsoft.com/office/drawing/2014/main" id="{F1216E20-11CB-4962-AD5C-EC4FBFA038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47334" y="3300929"/>
              <a:ext cx="5619381" cy="2809691"/>
            </a:xfrm>
            <a:prstGeom prst="rect">
              <a:avLst/>
            </a:prstGeom>
          </p:spPr>
        </p:pic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CF0B46D-5252-4089-953C-81F41226500E}"/>
                </a:ext>
              </a:extLst>
            </p:cNvPr>
            <p:cNvCxnSpPr>
              <a:cxnSpLocks/>
            </p:cNvCxnSpPr>
            <p:nvPr/>
          </p:nvCxnSpPr>
          <p:spPr>
            <a:xfrm>
              <a:off x="7985471" y="3552825"/>
              <a:ext cx="0" cy="2124488"/>
            </a:xfrm>
            <a:prstGeom prst="line">
              <a:avLst/>
            </a:prstGeom>
            <a:ln w="158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7F888B2-EA77-405D-BD13-BFD1CAD0D81E}"/>
                </a:ext>
              </a:extLst>
            </p:cNvPr>
            <p:cNvCxnSpPr>
              <a:cxnSpLocks/>
            </p:cNvCxnSpPr>
            <p:nvPr/>
          </p:nvCxnSpPr>
          <p:spPr>
            <a:xfrm>
              <a:off x="9266562" y="3552825"/>
              <a:ext cx="0" cy="2124488"/>
            </a:xfrm>
            <a:prstGeom prst="line">
              <a:avLst/>
            </a:prstGeom>
            <a:ln w="158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CD8C7CB-17A2-4C1A-AE60-05F0E0BF0412}"/>
                </a:ext>
              </a:extLst>
            </p:cNvPr>
            <p:cNvCxnSpPr>
              <a:cxnSpLocks/>
            </p:cNvCxnSpPr>
            <p:nvPr/>
          </p:nvCxnSpPr>
          <p:spPr>
            <a:xfrm>
              <a:off x="10123812" y="3552825"/>
              <a:ext cx="0" cy="2124488"/>
            </a:xfrm>
            <a:prstGeom prst="line">
              <a:avLst/>
            </a:prstGeom>
            <a:ln w="158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C6526B2A-8B41-4507-8EA0-286E91F2098F}"/>
                </a:ext>
              </a:extLst>
            </p:cNvPr>
            <p:cNvCxnSpPr>
              <a:cxnSpLocks/>
            </p:cNvCxnSpPr>
            <p:nvPr/>
          </p:nvCxnSpPr>
          <p:spPr>
            <a:xfrm>
              <a:off x="11409687" y="3552825"/>
              <a:ext cx="0" cy="2124488"/>
            </a:xfrm>
            <a:prstGeom prst="line">
              <a:avLst/>
            </a:prstGeom>
            <a:ln w="158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7318153-1492-4264-9216-C59A582511E8}"/>
                </a:ext>
              </a:extLst>
            </p:cNvPr>
            <p:cNvSpPr txBox="1"/>
            <p:nvPr/>
          </p:nvSpPr>
          <p:spPr>
            <a:xfrm>
              <a:off x="7010400" y="4133850"/>
              <a:ext cx="75245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solidFill>
                    <a:srgbClr val="FF0000"/>
                  </a:solidFill>
                </a:rPr>
                <a:t>Good Wine</a:t>
              </a:r>
            </a:p>
            <a:p>
              <a:pPr algn="ctr"/>
              <a:r>
                <a:rPr lang="en-US" sz="800" dirty="0">
                  <a:solidFill>
                    <a:srgbClr val="FF0000"/>
                  </a:solidFill>
                </a:rPr>
                <a:t>(80-84)</a:t>
              </a:r>
            </a:p>
            <a:p>
              <a:pPr algn="ctr"/>
              <a:r>
                <a:rPr lang="en-US" sz="800" dirty="0">
                  <a:solidFill>
                    <a:srgbClr val="00B050"/>
                  </a:solidFill>
                </a:rPr>
                <a:t>($5-$225)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90F9BBC-0C1F-45F9-8809-92A5C0698FB9}"/>
                </a:ext>
              </a:extLst>
            </p:cNvPr>
            <p:cNvSpPr txBox="1"/>
            <p:nvPr/>
          </p:nvSpPr>
          <p:spPr>
            <a:xfrm>
              <a:off x="8139123" y="4133850"/>
              <a:ext cx="97153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solidFill>
                    <a:srgbClr val="FF0000"/>
                  </a:solidFill>
                </a:rPr>
                <a:t>Very Good Wine</a:t>
              </a:r>
            </a:p>
            <a:p>
              <a:pPr algn="ctr"/>
              <a:r>
                <a:rPr lang="en-US" sz="800" dirty="0">
                  <a:solidFill>
                    <a:srgbClr val="FF0000"/>
                  </a:solidFill>
                </a:rPr>
                <a:t>(85-89)</a:t>
              </a:r>
            </a:p>
            <a:p>
              <a:pPr algn="ctr"/>
              <a:r>
                <a:rPr lang="en-US" sz="800" dirty="0">
                  <a:solidFill>
                    <a:srgbClr val="00B050"/>
                  </a:solidFill>
                </a:rPr>
                <a:t>($4-$500)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66D4C97-DD35-4F55-9CEB-846B393EE0A8}"/>
                </a:ext>
              </a:extLst>
            </p:cNvPr>
            <p:cNvSpPr txBox="1"/>
            <p:nvPr/>
          </p:nvSpPr>
          <p:spPr>
            <a:xfrm>
              <a:off x="9204720" y="4133850"/>
              <a:ext cx="97153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solidFill>
                    <a:srgbClr val="FF0000"/>
                  </a:solidFill>
                </a:rPr>
                <a:t>Outstanding</a:t>
              </a:r>
            </a:p>
            <a:p>
              <a:pPr algn="ctr"/>
              <a:r>
                <a:rPr lang="en-US" sz="800" dirty="0">
                  <a:solidFill>
                    <a:srgbClr val="FF0000"/>
                  </a:solidFill>
                </a:rPr>
                <a:t>Wine</a:t>
              </a:r>
            </a:p>
            <a:p>
              <a:pPr algn="ctr"/>
              <a:r>
                <a:rPr lang="en-US" sz="800" dirty="0">
                  <a:solidFill>
                    <a:srgbClr val="FF0000"/>
                  </a:solidFill>
                </a:rPr>
                <a:t>(90-94)</a:t>
              </a:r>
            </a:p>
            <a:p>
              <a:pPr algn="ctr"/>
              <a:r>
                <a:rPr lang="en-US" sz="800" dirty="0">
                  <a:solidFill>
                    <a:srgbClr val="00B050"/>
                  </a:solidFill>
                </a:rPr>
                <a:t>($8-$1100)</a:t>
              </a:r>
            </a:p>
            <a:p>
              <a:pPr algn="ctr"/>
              <a:endParaRPr lang="en-US" sz="800" dirty="0">
                <a:solidFill>
                  <a:srgbClr val="FF0000"/>
                </a:solidFill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FAEB3F0-7B38-4DF0-8EC3-797B03B451BC}"/>
                </a:ext>
              </a:extLst>
            </p:cNvPr>
            <p:cNvSpPr txBox="1"/>
            <p:nvPr/>
          </p:nvSpPr>
          <p:spPr>
            <a:xfrm>
              <a:off x="10061885" y="3574827"/>
              <a:ext cx="9715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solidFill>
                    <a:srgbClr val="FF0000"/>
                  </a:solidFill>
                </a:rPr>
                <a:t>Classic</a:t>
              </a:r>
            </a:p>
            <a:p>
              <a:pPr algn="ctr"/>
              <a:r>
                <a:rPr lang="en-US" sz="800" dirty="0">
                  <a:solidFill>
                    <a:srgbClr val="FF0000"/>
                  </a:solidFill>
                </a:rPr>
                <a:t>Wine</a:t>
              </a:r>
            </a:p>
            <a:p>
              <a:pPr algn="ctr"/>
              <a:r>
                <a:rPr lang="en-US" sz="800" dirty="0">
                  <a:solidFill>
                    <a:srgbClr val="FF0000"/>
                  </a:solidFill>
                </a:rPr>
                <a:t>(95-100)</a:t>
              </a:r>
            </a:p>
            <a:p>
              <a:pPr algn="ctr"/>
              <a:r>
                <a:rPr lang="en-US" sz="800" dirty="0">
                  <a:solidFill>
                    <a:srgbClr val="00B050"/>
                  </a:solidFill>
                </a:rPr>
                <a:t>($20-$1400)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882135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D357A-B134-400E-B429-A23503619E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Rating and locating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A22E07-895D-4B08-A5EE-2E708F1B23D6}"/>
              </a:ext>
            </a:extLst>
          </p:cNvPr>
          <p:cNvSpPr txBox="1"/>
          <p:nvPr/>
        </p:nvSpPr>
        <p:spPr>
          <a:xfrm>
            <a:off x="8627166" y="5164345"/>
            <a:ext cx="262393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Legend</a:t>
            </a:r>
          </a:p>
          <a:p>
            <a:r>
              <a:rPr lang="en-US" dirty="0"/>
              <a:t>0: rating</a:t>
            </a:r>
          </a:p>
          <a:p>
            <a:r>
              <a:rPr lang="en-US" dirty="0"/>
              <a:t>1: price</a:t>
            </a:r>
          </a:p>
          <a:p>
            <a:r>
              <a:rPr lang="en-US" dirty="0"/>
              <a:t>2: latitude</a:t>
            </a:r>
          </a:p>
          <a:p>
            <a:r>
              <a:rPr lang="en-US" dirty="0"/>
              <a:t>3:longitude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D7EB47CD-F20C-49FA-8E7C-EB2F32FBFCBC}"/>
              </a:ext>
            </a:extLst>
          </p:cNvPr>
          <p:cNvGrpSpPr/>
          <p:nvPr/>
        </p:nvGrpSpPr>
        <p:grpSpPr>
          <a:xfrm>
            <a:off x="2753381" y="1428750"/>
            <a:ext cx="5007163" cy="5119944"/>
            <a:chOff x="2753381" y="1428750"/>
            <a:chExt cx="5007163" cy="5119944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6619F0E-37CB-40AD-99C7-99BC160ABC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t="-1850" b="-1"/>
            <a:stretch/>
          </p:blipFill>
          <p:spPr>
            <a:xfrm>
              <a:off x="2753381" y="1428750"/>
              <a:ext cx="5007163" cy="5119944"/>
            </a:xfrm>
            <a:prstGeom prst="rect">
              <a:avLst/>
            </a:prstGeom>
          </p:spPr>
        </p:pic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EB01818A-C2B5-45A0-81FD-7C1668B3F5E2}"/>
                </a:ext>
              </a:extLst>
            </p:cNvPr>
            <p:cNvGrpSpPr/>
            <p:nvPr/>
          </p:nvGrpSpPr>
          <p:grpSpPr>
            <a:xfrm>
              <a:off x="3401798" y="2491409"/>
              <a:ext cx="4218205" cy="3600924"/>
              <a:chOff x="3401798" y="2491409"/>
              <a:chExt cx="4218205" cy="3600924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1D3EBEB-76C7-4CCC-AA3D-C5F1622F7BCC}"/>
                  </a:ext>
                </a:extLst>
              </p:cNvPr>
              <p:cNvSpPr txBox="1"/>
              <p:nvPr/>
            </p:nvSpPr>
            <p:spPr>
              <a:xfrm>
                <a:off x="3405809" y="2491409"/>
                <a:ext cx="83488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1.00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ADEE3CE-43B1-4E7B-96BE-14958B7585F4}"/>
                  </a:ext>
                </a:extLst>
              </p:cNvPr>
              <p:cNvSpPr txBox="1"/>
              <p:nvPr/>
            </p:nvSpPr>
            <p:spPr>
              <a:xfrm>
                <a:off x="4571999" y="3500570"/>
                <a:ext cx="83488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1.00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B566ACD-8501-42E3-8B11-ADA97639124D}"/>
                  </a:ext>
                </a:extLst>
              </p:cNvPr>
              <p:cNvSpPr txBox="1"/>
              <p:nvPr/>
            </p:nvSpPr>
            <p:spPr>
              <a:xfrm>
                <a:off x="6737055" y="5723001"/>
                <a:ext cx="83488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1.00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A67C1A2-1F5A-4F2D-BC40-53A3B7CAF2AE}"/>
                  </a:ext>
                </a:extLst>
              </p:cNvPr>
              <p:cNvSpPr txBox="1"/>
              <p:nvPr/>
            </p:nvSpPr>
            <p:spPr>
              <a:xfrm>
                <a:off x="5678556" y="4686301"/>
                <a:ext cx="83488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1.00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9F77726-8404-4821-B4D7-B959D26A269C}"/>
                  </a:ext>
                </a:extLst>
              </p:cNvPr>
              <p:cNvSpPr txBox="1"/>
              <p:nvPr/>
            </p:nvSpPr>
            <p:spPr>
              <a:xfrm>
                <a:off x="4571999" y="2491409"/>
                <a:ext cx="83488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0.476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82DB46A-4377-4273-9A1E-2612580C1F66}"/>
                  </a:ext>
                </a:extLst>
              </p:cNvPr>
              <p:cNvSpPr txBox="1"/>
              <p:nvPr/>
            </p:nvSpPr>
            <p:spPr>
              <a:xfrm>
                <a:off x="3401798" y="3500570"/>
                <a:ext cx="83488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0.476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5F0E996-5B39-4C65-AEEF-0895B3CD942C}"/>
                  </a:ext>
                </a:extLst>
              </p:cNvPr>
              <p:cNvSpPr txBox="1"/>
              <p:nvPr/>
            </p:nvSpPr>
            <p:spPr>
              <a:xfrm>
                <a:off x="5595972" y="2491409"/>
                <a:ext cx="83488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0.100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E46513F-BC0E-4DFB-98F1-8CECBC6FC03F}"/>
                  </a:ext>
                </a:extLst>
              </p:cNvPr>
              <p:cNvSpPr txBox="1"/>
              <p:nvPr/>
            </p:nvSpPr>
            <p:spPr>
              <a:xfrm>
                <a:off x="3405353" y="4713840"/>
                <a:ext cx="83488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0.100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C49D162-3B21-4BB4-966C-CC45E970B2B4}"/>
                  </a:ext>
                </a:extLst>
              </p:cNvPr>
              <p:cNvSpPr txBox="1"/>
              <p:nvPr/>
            </p:nvSpPr>
            <p:spPr>
              <a:xfrm>
                <a:off x="4541954" y="4713840"/>
                <a:ext cx="83488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0.003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D176CB1-5960-46F0-9FCF-2C99223556BE}"/>
                  </a:ext>
                </a:extLst>
              </p:cNvPr>
              <p:cNvSpPr txBox="1"/>
              <p:nvPr/>
            </p:nvSpPr>
            <p:spPr>
              <a:xfrm>
                <a:off x="6678258" y="2491409"/>
                <a:ext cx="83488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0.003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B363E33-A14E-4E52-8124-D0F94A5E79E9}"/>
                  </a:ext>
                </a:extLst>
              </p:cNvPr>
              <p:cNvSpPr txBox="1"/>
              <p:nvPr/>
            </p:nvSpPr>
            <p:spPr>
              <a:xfrm>
                <a:off x="3401798" y="5723001"/>
                <a:ext cx="83488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0.003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6255C3E-618A-4D3C-9893-1E8A0F7B5B12}"/>
                  </a:ext>
                </a:extLst>
              </p:cNvPr>
              <p:cNvSpPr txBox="1"/>
              <p:nvPr/>
            </p:nvSpPr>
            <p:spPr>
              <a:xfrm>
                <a:off x="5618466" y="3500570"/>
                <a:ext cx="83488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0.003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27CEB42-3214-45B6-86E2-CE5DDCCB28F5}"/>
                  </a:ext>
                </a:extLst>
              </p:cNvPr>
              <p:cNvSpPr txBox="1"/>
              <p:nvPr/>
            </p:nvSpPr>
            <p:spPr>
              <a:xfrm>
                <a:off x="4418204" y="5723001"/>
                <a:ext cx="83488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0.004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E47DB72-7B65-4FE1-AC43-66AC99748294}"/>
                  </a:ext>
                </a:extLst>
              </p:cNvPr>
              <p:cNvSpPr txBox="1"/>
              <p:nvPr/>
            </p:nvSpPr>
            <p:spPr>
              <a:xfrm>
                <a:off x="6785116" y="3500570"/>
                <a:ext cx="83488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0.004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8D595FA-3CF8-42F6-B139-54C3950FC5A4}"/>
                  </a:ext>
                </a:extLst>
              </p:cNvPr>
              <p:cNvSpPr txBox="1"/>
              <p:nvPr/>
            </p:nvSpPr>
            <p:spPr>
              <a:xfrm>
                <a:off x="5588965" y="5723001"/>
                <a:ext cx="92447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-0.188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BC1CE9B-7C47-41D0-B3BC-935EAFF07A6B}"/>
                  </a:ext>
                </a:extLst>
              </p:cNvPr>
              <p:cNvSpPr txBox="1"/>
              <p:nvPr/>
            </p:nvSpPr>
            <p:spPr>
              <a:xfrm>
                <a:off x="6633462" y="4686301"/>
                <a:ext cx="92447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-0.188</a:t>
                </a:r>
              </a:p>
            </p:txBody>
          </p:sp>
        </p:grp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E14DDB30-D64C-490A-A696-364EF1CE7B3B}"/>
              </a:ext>
            </a:extLst>
          </p:cNvPr>
          <p:cNvSpPr txBox="1"/>
          <p:nvPr/>
        </p:nvSpPr>
        <p:spPr>
          <a:xfrm>
            <a:off x="8202854" y="3270043"/>
            <a:ext cx="2471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positive high impact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905E6B7-1058-4637-96BB-02500EA55F54}"/>
              </a:ext>
            </a:extLst>
          </p:cNvPr>
          <p:cNvSpPr txBox="1"/>
          <p:nvPr/>
        </p:nvSpPr>
        <p:spPr>
          <a:xfrm>
            <a:off x="8202854" y="3696670"/>
            <a:ext cx="2471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highlight>
                  <a:srgbClr val="000080"/>
                </a:highlight>
              </a:rPr>
              <a:t>positive low impact</a:t>
            </a:r>
          </a:p>
        </p:txBody>
      </p:sp>
    </p:spTree>
    <p:extLst>
      <p:ext uri="{BB962C8B-B14F-4D97-AF65-F5344CB8AC3E}">
        <p14:creationId xmlns:p14="http://schemas.microsoft.com/office/powerpoint/2010/main" val="39793310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650B587-CDDE-455F-B2E0-027260E8FE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09613"/>
          </a:xfrm>
        </p:spPr>
        <p:txBody>
          <a:bodyPr/>
          <a:lstStyle/>
          <a:p>
            <a:r>
              <a:rPr lang="en-US" dirty="0"/>
              <a:t>Wine Types by Location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89AFA59-AF69-49A8-BE71-B5F040A487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1361193"/>
            <a:ext cx="8270665" cy="481100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A2BEA1E-8263-42F3-A20A-1EBC68B0AB5B}"/>
              </a:ext>
            </a:extLst>
          </p:cNvPr>
          <p:cNvSpPr txBox="1"/>
          <p:nvPr/>
        </p:nvSpPr>
        <p:spPr>
          <a:xfrm>
            <a:off x="4155692" y="5496807"/>
            <a:ext cx="52534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dirty="0">
                <a:solidFill>
                  <a:schemeClr val="bg1"/>
                </a:solidFill>
              </a:rPr>
              <a:t>Number of varieties of Wines available in each </a:t>
            </a:r>
          </a:p>
          <a:p>
            <a:pPr algn="just"/>
            <a:r>
              <a:rPr lang="en-US" sz="1600" dirty="0">
                <a:solidFill>
                  <a:schemeClr val="bg1"/>
                </a:solidFill>
              </a:rPr>
              <a:t>location is represented by the radius of the hot-spots</a:t>
            </a:r>
          </a:p>
        </p:txBody>
      </p:sp>
    </p:spTree>
    <p:extLst>
      <p:ext uri="{BB962C8B-B14F-4D97-AF65-F5344CB8AC3E}">
        <p14:creationId xmlns:p14="http://schemas.microsoft.com/office/powerpoint/2010/main" val="38354437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7956E5-E7BF-4226-A901-3D99C2985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Price Country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B97F550-3467-4501-82A2-8930D8CD36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70609" y="2099854"/>
            <a:ext cx="6250782" cy="4167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5731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650B587-CDDE-455F-B2E0-027260E8FE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09613"/>
          </a:xfrm>
        </p:spPr>
        <p:txBody>
          <a:bodyPr/>
          <a:lstStyle/>
          <a:p>
            <a:r>
              <a:rPr lang="en-US" dirty="0"/>
              <a:t>Wine Ratings by Climate and Soil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37DD8FF-FB06-4482-A375-6BEC8E6EF6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0074" y="1474950"/>
            <a:ext cx="3657600" cy="2438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699C594-A8B0-4AE0-97E8-33120CC492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4328" y="1295118"/>
            <a:ext cx="3657600" cy="2438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6E4B8D8-503D-4593-81C1-67843BFBEB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8874" y="3913350"/>
            <a:ext cx="3657600" cy="24384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ABAAB14-EE40-424F-ACD0-55C23EABAD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5609" y="4072410"/>
            <a:ext cx="3657600" cy="2438400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844C5635-11CB-473B-B745-1AC8D81A0401}"/>
              </a:ext>
            </a:extLst>
          </p:cNvPr>
          <p:cNvSpPr/>
          <p:nvPr/>
        </p:nvSpPr>
        <p:spPr>
          <a:xfrm>
            <a:off x="3630168" y="2044926"/>
            <a:ext cx="603504" cy="1298448"/>
          </a:xfrm>
          <a:prstGeom prst="ellipse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F92BF90-DC2E-4AEF-B628-A13FCFE80C29}"/>
              </a:ext>
            </a:extLst>
          </p:cNvPr>
          <p:cNvSpPr txBox="1"/>
          <p:nvPr/>
        </p:nvSpPr>
        <p:spPr>
          <a:xfrm>
            <a:off x="2361872" y="1733468"/>
            <a:ext cx="12682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</a:rPr>
              <a:t>Optimal </a:t>
            </a:r>
          </a:p>
          <a:p>
            <a:r>
              <a:rPr lang="en-US" sz="1200" b="1" dirty="0">
                <a:solidFill>
                  <a:srgbClr val="FF0000"/>
                </a:solidFill>
              </a:rPr>
              <a:t>Temperature </a:t>
            </a:r>
          </a:p>
          <a:p>
            <a:r>
              <a:rPr lang="en-US" sz="1200" b="1" dirty="0">
                <a:solidFill>
                  <a:srgbClr val="FF0000"/>
                </a:solidFill>
              </a:rPr>
              <a:t>Range</a:t>
            </a:r>
          </a:p>
          <a:p>
            <a:r>
              <a:rPr lang="en-US" sz="1200" b="1" dirty="0">
                <a:solidFill>
                  <a:srgbClr val="FF0000"/>
                </a:solidFill>
              </a:rPr>
              <a:t>6-12° C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74B2E18-3F0E-47AA-8B3F-293A1E30FDCF}"/>
              </a:ext>
            </a:extLst>
          </p:cNvPr>
          <p:cNvSpPr txBox="1"/>
          <p:nvPr/>
        </p:nvSpPr>
        <p:spPr>
          <a:xfrm>
            <a:off x="4321988" y="5291610"/>
            <a:ext cx="86754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rgbClr val="00B050"/>
                </a:solidFill>
              </a:rPr>
              <a:t>Optimal </a:t>
            </a:r>
          </a:p>
          <a:p>
            <a:r>
              <a:rPr lang="en-US" sz="1200" b="1" dirty="0">
                <a:solidFill>
                  <a:srgbClr val="00B050"/>
                </a:solidFill>
              </a:rPr>
              <a:t>Soil pH</a:t>
            </a:r>
          </a:p>
          <a:p>
            <a:r>
              <a:rPr lang="en-US" sz="1200" b="1" dirty="0">
                <a:solidFill>
                  <a:srgbClr val="00B050"/>
                </a:solidFill>
              </a:rPr>
              <a:t>Range</a:t>
            </a:r>
          </a:p>
          <a:p>
            <a:r>
              <a:rPr lang="en-US" sz="1200" b="1" dirty="0">
                <a:solidFill>
                  <a:srgbClr val="00B050"/>
                </a:solidFill>
              </a:rPr>
              <a:t>5.5-8.5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3858B53D-046C-4905-85B6-FA639343F9F0}"/>
              </a:ext>
            </a:extLst>
          </p:cNvPr>
          <p:cNvSpPr/>
          <p:nvPr/>
        </p:nvSpPr>
        <p:spPr>
          <a:xfrm>
            <a:off x="7351776" y="1779804"/>
            <a:ext cx="831244" cy="1182852"/>
          </a:xfrm>
          <a:prstGeom prst="roundRect">
            <a:avLst/>
          </a:prstGeom>
          <a:solidFill>
            <a:srgbClr val="0070C0">
              <a:alpha val="40000"/>
            </a:srgb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ADCEACC5-4479-4055-8CAF-85A82FE88DC5}"/>
              </a:ext>
            </a:extLst>
          </p:cNvPr>
          <p:cNvSpPr/>
          <p:nvPr/>
        </p:nvSpPr>
        <p:spPr>
          <a:xfrm>
            <a:off x="3214545" y="4700016"/>
            <a:ext cx="1019127" cy="914400"/>
          </a:xfrm>
          <a:prstGeom prst="roundRect">
            <a:avLst/>
          </a:prstGeom>
          <a:solidFill>
            <a:srgbClr val="92D050">
              <a:alpha val="40000"/>
            </a:srgbClr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0ACF9E9-1A08-49C1-88B9-92083A6FAB75}"/>
              </a:ext>
            </a:extLst>
          </p:cNvPr>
          <p:cNvSpPr txBox="1"/>
          <p:nvPr/>
        </p:nvSpPr>
        <p:spPr>
          <a:xfrm>
            <a:off x="8752826" y="2657574"/>
            <a:ext cx="12618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rgbClr val="7030A0"/>
                </a:solidFill>
              </a:rPr>
              <a:t>Optimal </a:t>
            </a:r>
          </a:p>
          <a:p>
            <a:r>
              <a:rPr lang="en-US" sz="1200" b="1" dirty="0">
                <a:solidFill>
                  <a:srgbClr val="7030A0"/>
                </a:solidFill>
              </a:rPr>
              <a:t>Precipitation </a:t>
            </a:r>
          </a:p>
          <a:p>
            <a:r>
              <a:rPr lang="en-US" sz="1200" b="1" dirty="0">
                <a:solidFill>
                  <a:srgbClr val="7030A0"/>
                </a:solidFill>
              </a:rPr>
              <a:t>Range</a:t>
            </a:r>
          </a:p>
          <a:p>
            <a:r>
              <a:rPr lang="en-US" sz="1200" b="1" dirty="0">
                <a:solidFill>
                  <a:srgbClr val="7030A0"/>
                </a:solidFill>
              </a:rPr>
              <a:t>200-800 mm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F0020636-BF3A-4B3D-A90C-96BC4D58C35D}"/>
              </a:ext>
            </a:extLst>
          </p:cNvPr>
          <p:cNvSpPr/>
          <p:nvPr/>
        </p:nvSpPr>
        <p:spPr>
          <a:xfrm>
            <a:off x="7733699" y="4538479"/>
            <a:ext cx="1263997" cy="914400"/>
          </a:xfrm>
          <a:prstGeom prst="roundRect">
            <a:avLst/>
          </a:prstGeom>
          <a:solidFill>
            <a:schemeClr val="accent5">
              <a:alpha val="4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9501617-66E2-4581-AD4E-7273B7C28144}"/>
              </a:ext>
            </a:extLst>
          </p:cNvPr>
          <p:cNvSpPr txBox="1"/>
          <p:nvPr/>
        </p:nvSpPr>
        <p:spPr>
          <a:xfrm>
            <a:off x="8887968" y="5235101"/>
            <a:ext cx="12490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accent3"/>
                </a:solidFill>
              </a:rPr>
              <a:t>Optimal </a:t>
            </a:r>
          </a:p>
          <a:p>
            <a:r>
              <a:rPr lang="en-US" sz="1200" b="1" dirty="0">
                <a:solidFill>
                  <a:schemeClr val="accent3"/>
                </a:solidFill>
              </a:rPr>
              <a:t>Soil Moisture</a:t>
            </a:r>
          </a:p>
          <a:p>
            <a:r>
              <a:rPr lang="en-US" sz="1200" b="1" dirty="0">
                <a:solidFill>
                  <a:schemeClr val="accent3"/>
                </a:solidFill>
              </a:rPr>
              <a:t>Range</a:t>
            </a:r>
          </a:p>
          <a:p>
            <a:r>
              <a:rPr lang="en-US" sz="1200" b="1" dirty="0">
                <a:solidFill>
                  <a:schemeClr val="accent3"/>
                </a:solidFill>
              </a:rPr>
              <a:t>0.15-0.37</a:t>
            </a:r>
          </a:p>
        </p:txBody>
      </p:sp>
    </p:spTree>
    <p:extLst>
      <p:ext uri="{BB962C8B-B14F-4D97-AF65-F5344CB8AC3E}">
        <p14:creationId xmlns:p14="http://schemas.microsoft.com/office/powerpoint/2010/main" val="16968415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9E31E61-3CCD-4C6D-8B85-3E0ED8DDE471}"/>
              </a:ext>
            </a:extLst>
          </p:cNvPr>
          <p:cNvSpPr/>
          <p:nvPr/>
        </p:nvSpPr>
        <p:spPr>
          <a:xfrm>
            <a:off x="770709" y="1235582"/>
            <a:ext cx="10202091" cy="41017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400" dirty="0"/>
              <a:t>How do I pick a bottle of wine?</a:t>
            </a:r>
          </a:p>
          <a:p>
            <a:pPr algn="ctr"/>
            <a:endParaRPr lang="en-US" sz="3200" dirty="0"/>
          </a:p>
          <a:p>
            <a:pPr algn="ctr">
              <a:lnSpc>
                <a:spcPct val="150000"/>
              </a:lnSpc>
            </a:pPr>
            <a:r>
              <a:rPr lang="en-US" sz="3000" dirty="0"/>
              <a:t>Location – </a:t>
            </a:r>
            <a:r>
              <a:rPr lang="en-US" sz="3000" b="1" dirty="0">
                <a:solidFill>
                  <a:srgbClr val="FF0000"/>
                </a:solidFill>
              </a:rPr>
              <a:t>does not affect prices or rating</a:t>
            </a:r>
          </a:p>
          <a:p>
            <a:pPr algn="ctr">
              <a:lnSpc>
                <a:spcPct val="150000"/>
              </a:lnSpc>
            </a:pPr>
            <a:r>
              <a:rPr lang="en-US" sz="3000" dirty="0"/>
              <a:t>Rating – </a:t>
            </a:r>
            <a:r>
              <a:rPr lang="en-US" sz="3000" b="1" dirty="0">
                <a:solidFill>
                  <a:srgbClr val="FF0000"/>
                </a:solidFill>
              </a:rPr>
              <a:t>does not affect price</a:t>
            </a:r>
          </a:p>
          <a:p>
            <a:pPr algn="ctr">
              <a:lnSpc>
                <a:spcPct val="150000"/>
              </a:lnSpc>
            </a:pPr>
            <a:r>
              <a:rPr lang="en-US" sz="3000" dirty="0"/>
              <a:t>Climate/Soil - </a:t>
            </a:r>
            <a:r>
              <a:rPr lang="en-US" sz="3000" b="1" dirty="0">
                <a:solidFill>
                  <a:srgbClr val="FF0000"/>
                </a:solidFill>
              </a:rPr>
              <a:t>determines grape growing location</a:t>
            </a:r>
          </a:p>
          <a:p>
            <a:pPr algn="ctr">
              <a:lnSpc>
                <a:spcPct val="150000"/>
              </a:lnSpc>
            </a:pPr>
            <a:r>
              <a:rPr lang="en-US" sz="3000" dirty="0"/>
              <a:t>Price – </a:t>
            </a:r>
            <a:r>
              <a:rPr lang="en-US" sz="3000" b="1" dirty="0">
                <a:solidFill>
                  <a:srgbClr val="FF0000"/>
                </a:solidFill>
              </a:rPr>
              <a:t>lots of really good inexpensive wines</a:t>
            </a:r>
          </a:p>
        </p:txBody>
      </p:sp>
    </p:spTree>
    <p:extLst>
      <p:ext uri="{BB962C8B-B14F-4D97-AF65-F5344CB8AC3E}">
        <p14:creationId xmlns:p14="http://schemas.microsoft.com/office/powerpoint/2010/main" val="1082684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rop">
  <a:themeElements>
    <a:clrScheme name="Orange Red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Georgia">
      <a:majorFont>
        <a:latin typeface="Georgia" panose="020405020504050203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eorgia" panose="020405020504050203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302</TotalTime>
  <Words>459</Words>
  <Application>Microsoft Office PowerPoint</Application>
  <PresentationFormat>Widescreen</PresentationFormat>
  <Paragraphs>163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Calibri</vt:lpstr>
      <vt:lpstr>Franklin Gothic Book</vt:lpstr>
      <vt:lpstr>Georgia</vt:lpstr>
      <vt:lpstr>Crop</vt:lpstr>
      <vt:lpstr>Wine-o-mania</vt:lpstr>
      <vt:lpstr>PowerPoint Presentation</vt:lpstr>
      <vt:lpstr>Price Distribution</vt:lpstr>
      <vt:lpstr>Price and Overall Rating </vt:lpstr>
      <vt:lpstr>Rating and locating</vt:lpstr>
      <vt:lpstr>Wine Types by Location</vt:lpstr>
      <vt:lpstr>Price Country</vt:lpstr>
      <vt:lpstr>Wine Ratings by Climate and Soil</vt:lpstr>
      <vt:lpstr>PowerPoint Presentation</vt:lpstr>
      <vt:lpstr>PowerPoint Presentation</vt:lpstr>
      <vt:lpstr>PowerPoint Presentation</vt:lpstr>
      <vt:lpstr>Data Source </vt:lpstr>
      <vt:lpstr>Rating and location</vt:lpstr>
      <vt:lpstr>Price and Overall Rating </vt:lpstr>
      <vt:lpstr>Price and Overall Rating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Wine-o-mania</dc:title>
  <dc:creator>Diamond Williams</dc:creator>
  <cp:lastModifiedBy>Kurt Held</cp:lastModifiedBy>
  <cp:revision>31</cp:revision>
  <dcterms:created xsi:type="dcterms:W3CDTF">2019-03-27T00:22:34Z</dcterms:created>
  <dcterms:modified xsi:type="dcterms:W3CDTF">2019-03-29T02:54:25Z</dcterms:modified>
</cp:coreProperties>
</file>